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34" r:id="rId2"/>
    <p:sldId id="492" r:id="rId3"/>
    <p:sldId id="438" r:id="rId4"/>
    <p:sldId id="511" r:id="rId5"/>
    <p:sldId id="450" r:id="rId6"/>
    <p:sldId id="513" r:id="rId7"/>
    <p:sldId id="512" r:id="rId8"/>
    <p:sldId id="504" r:id="rId9"/>
    <p:sldId id="500" r:id="rId10"/>
    <p:sldId id="503" r:id="rId11"/>
    <p:sldId id="495" r:id="rId12"/>
    <p:sldId id="485" r:id="rId13"/>
    <p:sldId id="491" r:id="rId14"/>
    <p:sldId id="482" r:id="rId15"/>
    <p:sldId id="509" r:id="rId16"/>
    <p:sldId id="508" r:id="rId17"/>
    <p:sldId id="510" r:id="rId18"/>
  </p:sldIdLst>
  <p:sldSz cx="9144000" cy="6858000" type="screen4x3"/>
  <p:notesSz cx="6856413" cy="97504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3AE"/>
    <a:srgbClr val="99CCFF"/>
    <a:srgbClr val="FAF400"/>
    <a:srgbClr val="CCCCFF"/>
    <a:srgbClr val="003366"/>
    <a:srgbClr val="CCECFF"/>
    <a:srgbClr val="99FF99"/>
    <a:srgbClr val="CC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8" autoAdjust="0"/>
  </p:normalViewPr>
  <p:slideViewPr>
    <p:cSldViewPr>
      <p:cViewPr varScale="1">
        <p:scale>
          <a:sx n="74" d="100"/>
          <a:sy n="74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02" y="-84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icles\&#917;&#961;&#949;&#965;&#957;&#951;&#964;&#953;&#954;&#942;%20&#924;&#949;&#952;&#959;&#948;&#959;&#955;&#959;&#947;&#943;&#945;\8%20&#928;&#913;&#929;&#927;&#933;&#931;&#921;&#913;&#931;&#917;&#921;&#931;%20&#924;&#913;&#920;&#919;&#924;&#913;&#932;&#927;&#931;%20&#931;&#917;%20&#917;&#922;&#916;&#919;&#923;&#937;&#931;&#917;&#921;&#931;\2019%20October%20-%20SWARM%20Meeting\&#917;&#925;&#919;&#924;&#917;&#929;&#937;&#932;&#921;&#922;&#919;%20&#917;&#922;&#920;&#917;&#931;&#919;%20&#932;&#928;&#924;\&#917;&#960;&#953;&#954;&#945;&#953;&#961;&#959;&#960;&#959;&#943;&#951;&#963;&#951;%20&#963;&#964;&#959;&#953;&#967;&#949;&#943;&#969;&#957;%202019\&#931;&#964;&#959;&#953;&#967;&#949;&#943;&#945;%20&#966;&#959;&#953;&#964;&#951;&#964;&#974;&#957;%20&#956;&#945;&#952;&#942;&#956;&#945;&#964;&#959;&#962;_&#949;&#955;&#955;&#951;&#957;&#953;&#954;&#94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91313134519443E-2"/>
          <c:y val="4.2662861363474226E-2"/>
          <c:w val="0.88510072954856878"/>
          <c:h val="0.77389167263183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Φύλλο1!$D$3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Φύλλο1!$C$4:$C$17</c:f>
              <c:strCache>
                <c:ptCount val="1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Φύλλο1!$D$4:$D$17</c:f>
              <c:numCache>
                <c:formatCode>General</c:formatCode>
                <c:ptCount val="14"/>
                <c:pt idx="0">
                  <c:v>54</c:v>
                </c:pt>
                <c:pt idx="1">
                  <c:v>45</c:v>
                </c:pt>
                <c:pt idx="2">
                  <c:v>50</c:v>
                </c:pt>
                <c:pt idx="3">
                  <c:v>38</c:v>
                </c:pt>
                <c:pt idx="4">
                  <c:v>60</c:v>
                </c:pt>
                <c:pt idx="5">
                  <c:v>66</c:v>
                </c:pt>
                <c:pt idx="6">
                  <c:v>55</c:v>
                </c:pt>
                <c:pt idx="7">
                  <c:v>46</c:v>
                </c:pt>
                <c:pt idx="8">
                  <c:v>42</c:v>
                </c:pt>
                <c:pt idx="9">
                  <c:v>36</c:v>
                </c:pt>
                <c:pt idx="10">
                  <c:v>50</c:v>
                </c:pt>
                <c:pt idx="11">
                  <c:v>46</c:v>
                </c:pt>
                <c:pt idx="12">
                  <c:v>30</c:v>
                </c:pt>
                <c:pt idx="13">
                  <c:v>46</c:v>
                </c:pt>
              </c:numCache>
            </c:numRef>
          </c:val>
        </c:ser>
        <c:ser>
          <c:idx val="1"/>
          <c:order val="1"/>
          <c:tx>
            <c:strRef>
              <c:f>Φύλλο1!$E$3</c:f>
              <c:strCache>
                <c:ptCount val="1"/>
                <c:pt idx="0">
                  <c:v>PhDs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Φύλλο1!$C$4:$C$17</c:f>
              <c:strCache>
                <c:ptCount val="1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Φύλλο1!$E$4:$E$17</c:f>
              <c:numCache>
                <c:formatCode>General</c:formatCode>
                <c:ptCount val="14"/>
                <c:pt idx="0">
                  <c:v>24</c:v>
                </c:pt>
                <c:pt idx="1">
                  <c:v>16</c:v>
                </c:pt>
                <c:pt idx="2">
                  <c:v>20</c:v>
                </c:pt>
                <c:pt idx="3">
                  <c:v>17</c:v>
                </c:pt>
                <c:pt idx="4">
                  <c:v>32</c:v>
                </c:pt>
                <c:pt idx="5">
                  <c:v>36</c:v>
                </c:pt>
                <c:pt idx="6">
                  <c:v>25</c:v>
                </c:pt>
                <c:pt idx="7">
                  <c:v>16</c:v>
                </c:pt>
                <c:pt idx="8">
                  <c:v>13</c:v>
                </c:pt>
                <c:pt idx="9">
                  <c:v>10</c:v>
                </c:pt>
                <c:pt idx="10">
                  <c:v>23</c:v>
                </c:pt>
                <c:pt idx="11">
                  <c:v>18</c:v>
                </c:pt>
                <c:pt idx="12">
                  <c:v>8</c:v>
                </c:pt>
                <c:pt idx="13">
                  <c:v>17</c:v>
                </c:pt>
              </c:numCache>
            </c:numRef>
          </c:val>
        </c:ser>
        <c:ser>
          <c:idx val="2"/>
          <c:order val="2"/>
          <c:tx>
            <c:strRef>
              <c:f>Φύλλο1!$F$3</c:f>
              <c:strCache>
                <c:ptCount val="1"/>
                <c:pt idx="0">
                  <c:v>PostGrads</c:v>
                </c:pt>
              </c:strCache>
            </c:strRef>
          </c:tx>
          <c:spPr>
            <a:solidFill>
              <a:srgbClr val="1E93AE"/>
            </a:solidFill>
          </c:spPr>
          <c:invertIfNegative val="0"/>
          <c:cat>
            <c:strRef>
              <c:f>Φύλλο1!$C$4:$C$17</c:f>
              <c:strCache>
                <c:ptCount val="1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Φύλλο1!$F$4:$F$17</c:f>
              <c:numCache>
                <c:formatCode>General</c:formatCode>
                <c:ptCount val="14"/>
                <c:pt idx="0">
                  <c:v>30</c:v>
                </c:pt>
                <c:pt idx="1">
                  <c:v>29</c:v>
                </c:pt>
                <c:pt idx="2">
                  <c:v>30</c:v>
                </c:pt>
                <c:pt idx="3">
                  <c:v>21</c:v>
                </c:pt>
                <c:pt idx="4">
                  <c:v>28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29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22</c:v>
                </c:pt>
                <c:pt idx="1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071720"/>
        <c:axId val="381076816"/>
      </c:barChart>
      <c:catAx>
        <c:axId val="381071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1076816"/>
        <c:crosses val="autoZero"/>
        <c:auto val="1"/>
        <c:lblAlgn val="ctr"/>
        <c:lblOffset val="100"/>
        <c:noMultiLvlLbl val="0"/>
      </c:catAx>
      <c:valAx>
        <c:axId val="38107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071720"/>
        <c:crosses val="autoZero"/>
        <c:crossBetween val="between"/>
      </c:valAx>
      <c:spPr>
        <a:noFill/>
        <a:ln w="25357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1898034808726868"/>
          <c:y val="5.374295180170368E-2"/>
          <c:w val="0.1460822219557581"/>
          <c:h val="0.19339970284263103"/>
        </c:manualLayout>
      </c:layout>
      <c:overlay val="0"/>
      <c:spPr>
        <a:solidFill>
          <a:schemeClr val="bg1"/>
        </a:solidFill>
        <a:ln>
          <a:solidFill>
            <a:schemeClr val="accent6">
              <a:lumMod val="40000"/>
              <a:lumOff val="60000"/>
            </a:schemeClr>
          </a:solidFill>
        </a:ln>
      </c:spPr>
      <c:txPr>
        <a:bodyPr/>
        <a:lstStyle/>
        <a:p>
          <a:pPr>
            <a:defRPr sz="1200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12587925898816E-2"/>
          <c:y val="3.7029309307118501E-2"/>
          <c:w val="0.88794619635806393"/>
          <c:h val="0.78764668332451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Totals_specialties!$I$8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808000"/>
            </a:solidFill>
            <a:ln w="25400">
              <a:noFill/>
            </a:ln>
          </c:spPr>
          <c:invertIfNegative val="0"/>
          <c:cat>
            <c:strRef>
              <c:f>Totals_specialties!$H$9:$H$22</c:f>
              <c:strCache>
                <c:ptCount val="1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Totals_specialties!$I$9:$I$22</c:f>
              <c:numCache>
                <c:formatCode>General</c:formatCode>
                <c:ptCount val="14"/>
                <c:pt idx="0">
                  <c:v>54</c:v>
                </c:pt>
                <c:pt idx="1">
                  <c:v>45</c:v>
                </c:pt>
                <c:pt idx="2">
                  <c:v>50</c:v>
                </c:pt>
                <c:pt idx="3">
                  <c:v>38</c:v>
                </c:pt>
                <c:pt idx="4">
                  <c:v>60</c:v>
                </c:pt>
                <c:pt idx="5">
                  <c:v>66</c:v>
                </c:pt>
                <c:pt idx="6">
                  <c:v>55</c:v>
                </c:pt>
                <c:pt idx="7">
                  <c:v>46</c:v>
                </c:pt>
                <c:pt idx="8">
                  <c:v>42</c:v>
                </c:pt>
                <c:pt idx="9">
                  <c:v>36</c:v>
                </c:pt>
                <c:pt idx="10">
                  <c:v>50</c:v>
                </c:pt>
                <c:pt idx="11">
                  <c:v>46</c:v>
                </c:pt>
                <c:pt idx="12">
                  <c:v>30</c:v>
                </c:pt>
                <c:pt idx="13">
                  <c:v>46</c:v>
                </c:pt>
              </c:numCache>
            </c:numRef>
          </c:val>
        </c:ser>
        <c:ser>
          <c:idx val="1"/>
          <c:order val="1"/>
          <c:tx>
            <c:strRef>
              <c:f>Totals_specialties!$J$8</c:f>
              <c:strCache>
                <c:ptCount val="1"/>
                <c:pt idx="0">
                  <c:v>CEs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invertIfNegative val="0"/>
          <c:cat>
            <c:strRef>
              <c:f>Totals_specialties!$H$9:$H$22</c:f>
              <c:strCache>
                <c:ptCount val="1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Totals_specialties!$J$9:$J$22</c:f>
              <c:numCache>
                <c:formatCode>General</c:formatCode>
                <c:ptCount val="14"/>
                <c:pt idx="0">
                  <c:v>39</c:v>
                </c:pt>
                <c:pt idx="1">
                  <c:v>25</c:v>
                </c:pt>
                <c:pt idx="2">
                  <c:v>35</c:v>
                </c:pt>
                <c:pt idx="3">
                  <c:v>25</c:v>
                </c:pt>
                <c:pt idx="4">
                  <c:v>43</c:v>
                </c:pt>
                <c:pt idx="5">
                  <c:v>50</c:v>
                </c:pt>
                <c:pt idx="6">
                  <c:v>35</c:v>
                </c:pt>
                <c:pt idx="7">
                  <c:v>32</c:v>
                </c:pt>
                <c:pt idx="8">
                  <c:v>28</c:v>
                </c:pt>
                <c:pt idx="9">
                  <c:v>26</c:v>
                </c:pt>
                <c:pt idx="10">
                  <c:v>36</c:v>
                </c:pt>
                <c:pt idx="11">
                  <c:v>27</c:v>
                </c:pt>
                <c:pt idx="12">
                  <c:v>16</c:v>
                </c:pt>
                <c:pt idx="13">
                  <c:v>25</c:v>
                </c:pt>
              </c:numCache>
            </c:numRef>
          </c:val>
        </c:ser>
        <c:ser>
          <c:idx val="2"/>
          <c:order val="2"/>
          <c:tx>
            <c:strRef>
              <c:f>Totals_specialties!$K$8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Totals_specialties!$H$9:$H$22</c:f>
              <c:strCache>
                <c:ptCount val="1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Totals_specialties!$K$9:$K$22</c:f>
              <c:numCache>
                <c:formatCode>General</c:formatCode>
                <c:ptCount val="1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13</c:v>
                </c:pt>
                <c:pt idx="4">
                  <c:v>17</c:v>
                </c:pt>
                <c:pt idx="5">
                  <c:v>16</c:v>
                </c:pt>
                <c:pt idx="6">
                  <c:v>20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14</c:v>
                </c:pt>
                <c:pt idx="11">
                  <c:v>19</c:v>
                </c:pt>
                <c:pt idx="12">
                  <c:v>14</c:v>
                </c:pt>
                <c:pt idx="1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423416"/>
        <c:axId val="261426160"/>
      </c:barChart>
      <c:catAx>
        <c:axId val="26142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l-GR"/>
          </a:p>
        </c:txPr>
        <c:crossAx val="261426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426160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l-GR"/>
          </a:p>
        </c:txPr>
        <c:crossAx val="261423416"/>
        <c:crosses val="autoZero"/>
        <c:crossBetween val="between"/>
      </c:valAx>
      <c:spPr>
        <a:noFill/>
        <a:ln w="127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102516796117819"/>
          <c:y val="6.3531099722166501E-2"/>
          <c:w val="9.7002031267830691E-2"/>
          <c:h val="0.16621286089238849"/>
        </c:manualLayout>
      </c:layout>
      <c:overlay val="0"/>
      <c:spPr>
        <a:solidFill>
          <a:schemeClr val="bg1"/>
        </a:solidFill>
        <a:ln w="3175">
          <a:solidFill>
            <a:schemeClr val="accent6">
              <a:lumMod val="40000"/>
              <a:lumOff val="60000"/>
            </a:schemeClr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j-lt"/>
              <a:ea typeface="Arial"/>
              <a:cs typeface="Arial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chemeClr val="bg1">
          <a:lumMod val="65000"/>
        </a:schemeClr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6465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158610-A335-43E5-A880-8B8DDE994D9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0512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31838"/>
            <a:ext cx="4875212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3913"/>
            <a:ext cx="5030787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noProof="0" smtClean="0"/>
              <a:t>Click to edit Master text styles</a:t>
            </a:r>
          </a:p>
          <a:p>
            <a:pPr lvl="1"/>
            <a:r>
              <a:rPr lang="en-GB" altLang="el-GR" noProof="0" smtClean="0"/>
              <a:t>Second level</a:t>
            </a:r>
          </a:p>
          <a:p>
            <a:pPr lvl="2"/>
            <a:r>
              <a:rPr lang="en-GB" altLang="el-GR" noProof="0" smtClean="0"/>
              <a:t>Third level</a:t>
            </a:r>
          </a:p>
          <a:p>
            <a:pPr lvl="3"/>
            <a:r>
              <a:rPr lang="en-GB" altLang="el-GR" noProof="0" smtClean="0"/>
              <a:t>Fourth level</a:t>
            </a:r>
          </a:p>
          <a:p>
            <a:pPr lvl="4"/>
            <a:r>
              <a:rPr lang="en-GB" altLang="el-G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64650"/>
            <a:ext cx="29702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952A62-C796-4077-B685-897ADAEC69C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32837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A084BD-05AA-4E40-9B7B-2400D262D652}" type="slidenum">
              <a:rPr lang="en-GB" altLang="el-GR" sz="1200" smtClean="0">
                <a:latin typeface="Times New Roman" panose="02020603050405020304" pitchFamily="18" charset="0"/>
              </a:rPr>
              <a:pPr/>
              <a:t>1</a:t>
            </a:fld>
            <a:endParaRPr lang="en-GB" altLang="el-GR" sz="1200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86037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" name="Line 57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9" name="Line 59"/>
          <p:cNvSpPr>
            <a:spLocks noChangeShapeType="1"/>
          </p:cNvSpPr>
          <p:nvPr userDrawn="1"/>
        </p:nvSpPr>
        <p:spPr bwMode="ltGray">
          <a:xfrm>
            <a:off x="803275" y="666750"/>
            <a:ext cx="0" cy="53546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" name="Line 61"/>
          <p:cNvSpPr>
            <a:spLocks noChangeShapeType="1"/>
          </p:cNvSpPr>
          <p:nvPr userDrawn="1"/>
        </p:nvSpPr>
        <p:spPr bwMode="ltGray">
          <a:xfrm flipH="1" flipV="1">
            <a:off x="800100" y="1958975"/>
            <a:ext cx="6410325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" name="Arc 62"/>
          <p:cNvSpPr>
            <a:spLocks/>
          </p:cNvSpPr>
          <p:nvPr userDrawn="1"/>
        </p:nvSpPr>
        <p:spPr bwMode="ltGray">
          <a:xfrm rot="16200000" flipH="1">
            <a:off x="662782" y="1808956"/>
            <a:ext cx="247650" cy="249237"/>
          </a:xfrm>
          <a:custGeom>
            <a:avLst/>
            <a:gdLst>
              <a:gd name="T0" fmla="*/ 2147483646 w 43195"/>
              <a:gd name="T1" fmla="*/ 204898574 h 43200"/>
              <a:gd name="T2" fmla="*/ 0 w 43195"/>
              <a:gd name="T3" fmla="*/ 2147483646 h 43200"/>
              <a:gd name="T4" fmla="*/ 2147483646 w 43195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0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0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lnTo>
                  <a:pt x="21114" y="5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734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l-GR" noProof="0" smtClean="0"/>
              <a:t>Click to edit Master title style</a:t>
            </a:r>
          </a:p>
        </p:txBody>
      </p:sp>
      <p:sp>
        <p:nvSpPr>
          <p:cNvPr id="9734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l-GR" noProof="0" smtClean="0"/>
              <a:t>Click to edit Master subtitle style</a:t>
            </a:r>
          </a:p>
        </p:txBody>
      </p:sp>
      <p:sp>
        <p:nvSpPr>
          <p:cNvPr id="62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63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64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72DE349-FC94-4B0A-B8F2-7107C320FAA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432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5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38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81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16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3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26929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06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9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98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8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4131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05817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7" name="Group 2052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1068" name="Line 2053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9" name="Line 2054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0" name="Line 2055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1" name="Line 2056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2" name="Line 2057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3" name="Line 2058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" name="Line 2059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" name="Line 2060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" name="Line 2061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7" name="Line 2062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8" name="Line 2063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9" name="Line 2064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0" name="Line 2065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1" name="Line 2066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2" name="Line 2067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3" name="Line 2068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4" name="Line 2069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5" name="Line 2070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6" name="Line 2071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7" name="Line 2072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8" name="Line 2073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9" name="Line 2074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38" name="Group 2075"/>
            <p:cNvGrpSpPr>
              <a:grpSpLocks/>
            </p:cNvGrpSpPr>
            <p:nvPr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039" name="Line 2076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0" name="Line 2077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1" name="Line 2078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2" name="Line 2079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3" name="Line 2080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4" name="Line 2081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5" name="Line 2082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6" name="Line 2083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7" name="Line 2084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8" name="Line 2085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9" name="Line 2086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0" name="Line 2087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1" name="Line 2088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2" name="Line 2089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3" name="Line 2090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4" name="Line 2091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5" name="Line 2092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6" name="Line 2093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7" name="Line 2094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8" name="Line 2095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9" name="Line 2096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0" name="Line 2097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1" name="Line 2098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2" name="Line 2099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3" name="Line 2100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4" name="Line 2101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5" name="Line 2102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6" name="Line 2103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7" name="Line 2104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27" name="Rectangle 2105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1028" name="Line 2106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29" name="Group 2107"/>
          <p:cNvGrpSpPr>
            <a:grpSpLocks/>
          </p:cNvGrpSpPr>
          <p:nvPr/>
        </p:nvGrpSpPr>
        <p:grpSpPr bwMode="auto">
          <a:xfrm>
            <a:off x="395288" y="1196975"/>
            <a:ext cx="1784350" cy="2324100"/>
            <a:chOff x="96" y="916"/>
            <a:chExt cx="2208" cy="2876"/>
          </a:xfrm>
        </p:grpSpPr>
        <p:sp>
          <p:nvSpPr>
            <p:cNvPr id="1034" name="Line 2108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5" name="Line 2109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6" name="Arc 2110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0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0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30" name="Rectangle 21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1031" name="Rectangle 211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32" name="Text Box 2118"/>
          <p:cNvSpPr txBox="1">
            <a:spLocks noChangeArrowheads="1"/>
          </p:cNvSpPr>
          <p:nvPr userDrawn="1"/>
        </p:nvSpPr>
        <p:spPr bwMode="auto">
          <a:xfrm>
            <a:off x="7092950" y="5229225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l-GR" sz="1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33" name="Text Box 2124"/>
          <p:cNvSpPr txBox="1">
            <a:spLocks noChangeArrowheads="1"/>
          </p:cNvSpPr>
          <p:nvPr userDrawn="1"/>
        </p:nvSpPr>
        <p:spPr bwMode="auto">
          <a:xfrm>
            <a:off x="8748713" y="260350"/>
            <a:ext cx="48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8186556-63FA-4205-962C-9472561B84BB}" type="slidenum">
              <a:rPr lang="en-US" altLang="el-GR" sz="1400" b="1" smtClean="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defRPr/>
              </a:pPr>
              <a:t>‹#›</a:t>
            </a:fld>
            <a:endParaRPr lang="en-US" altLang="el-GR" sz="1400" b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1042988" y="2349500"/>
            <a:ext cx="57594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defRPr/>
            </a:pPr>
            <a:r>
              <a:rPr lang="el-GR" altLang="el-GR" sz="2800" spc="13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 </a:t>
            </a:r>
            <a:r>
              <a:rPr lang="en-US" altLang="el-GR" sz="2800" spc="13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Postgraduate Course on</a:t>
            </a:r>
            <a:r>
              <a:rPr lang="el-GR" altLang="el-GR" sz="2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altLang="el-GR" sz="2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l-GR" sz="2800" b="1" spc="-5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Methodology</a:t>
            </a:r>
            <a:r>
              <a:rPr lang="en-US" altLang="el-GR" sz="2800" spc="-5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</a:t>
            </a:r>
            <a:r>
              <a:rPr lang="en-US" altLang="el-GR" sz="2800" spc="-1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800" spc="22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Engineers and Scientists</a:t>
            </a:r>
            <a:endParaRPr lang="en-GB" altLang="el-GR" sz="2800" b="1" spc="220" dirty="0" smtClean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ltGray">
          <a:xfrm flipH="1" flipV="1">
            <a:off x="812800" y="4149725"/>
            <a:ext cx="47672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1547813" y="4530725"/>
            <a:ext cx="56896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en-US" altLang="el-G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Pericles </a:t>
            </a:r>
            <a:r>
              <a:rPr lang="en-US" altLang="el-GR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Latinopoulos</a:t>
            </a:r>
            <a:r>
              <a:rPr lang="en-US" altLang="el-G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l-G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l-G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Professor Emeritus</a:t>
            </a:r>
            <a:r>
              <a:rPr lang="en-US" altLang="el-G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l-G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l-GR" sz="2200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Aristotle University of Thessaloniki</a:t>
            </a:r>
          </a:p>
        </p:txBody>
      </p:sp>
      <p:pic>
        <p:nvPicPr>
          <p:cNvPr id="5125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39775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1016000" y="14716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l-GR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Thessaloniki Meeting</a:t>
            </a:r>
            <a:r>
              <a:rPr lang="en-GB" altLang="el-GR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GB" altLang="el-GR" sz="2000" spc="-4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30 October – 1</a:t>
            </a:r>
            <a:r>
              <a:rPr lang="el-GR" altLang="el-GR" sz="2000" spc="-4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l-GR" sz="2000" spc="-4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November 2019</a:t>
            </a:r>
            <a:endParaRPr lang="el-GR" altLang="el-GR" sz="2000" spc="-4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Γράφημα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351371"/>
              </p:ext>
            </p:extLst>
          </p:nvPr>
        </p:nvGraphicFramePr>
        <p:xfrm>
          <a:off x="625475" y="1911350"/>
          <a:ext cx="4316413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Worksheet" r:id="rId3" imgW="4324288" imgH="4914810" progId="Excel.Sheet.8">
                  <p:embed/>
                </p:oleObj>
              </mc:Choice>
              <mc:Fallback>
                <p:oleObj name="Worksheet" r:id="rId3" imgW="4324288" imgH="4914810" progId="Excel.Sheet.8">
                  <p:embed/>
                  <p:pic>
                    <p:nvPicPr>
                      <p:cNvPr id="0" name="Picture 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911350"/>
                        <a:ext cx="4316413" cy="490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Class participation and attendance</a:t>
            </a:r>
            <a:endParaRPr lang="el-GR" altLang="el-GR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  <a:endParaRPr lang="en-US" altLang="el-GR" sz="2800" b="1">
              <a:solidFill>
                <a:srgbClr val="FF0000"/>
              </a:solidFill>
            </a:endParaRPr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5208588" y="1851025"/>
            <a:ext cx="3816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4588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90000"/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Engineering </a:t>
            </a:r>
            <a:r>
              <a:rPr lang="en-US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specialisations</a:t>
            </a:r>
            <a:endParaRPr lang="en-US" alt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5208588" y="2251075"/>
            <a:ext cx="3494087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RS   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Rural and Surveying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   Planning and Regional Development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AR   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Architecture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   Mechanical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EN   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Environmental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CE   Chemical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EL    Electrical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 	   Production &amp; Administration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95513" y="2349500"/>
            <a:ext cx="1871662" cy="3603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40000"/>
              </a:spcAft>
              <a:buSzPct val="90000"/>
              <a:buFont typeface="Wingdings" panose="05000000000000000000" pitchFamily="2" charset="2"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222 non-civil engineers</a:t>
            </a:r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5208588" y="4449763"/>
            <a:ext cx="3816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4588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90000"/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Other disciplines</a:t>
            </a:r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5208588" y="4792663"/>
            <a:ext cx="38877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   Forestry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GL   Geology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ES   Environmental Studies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AG   Agriculture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PH    Physics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    Chemistry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IND    All other individual disciplines (4 or less) </a:t>
            </a:r>
          </a:p>
        </p:txBody>
      </p:sp>
      <p:sp>
        <p:nvSpPr>
          <p:cNvPr id="491531" name="AutoShape 11"/>
          <p:cNvSpPr>
            <a:spLocks noChangeArrowheads="1"/>
          </p:cNvSpPr>
          <p:nvPr/>
        </p:nvSpPr>
        <p:spPr bwMode="auto">
          <a:xfrm>
            <a:off x="7451725" y="2263775"/>
            <a:ext cx="288925" cy="288925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1">
                <a:latin typeface="Arial" panose="020B0604020202020204" pitchFamily="34" charset="0"/>
              </a:rPr>
              <a:t>1</a:t>
            </a:r>
            <a:endParaRPr lang="el-GR" altLang="el-GR" sz="1200" b="1">
              <a:latin typeface="Arial" panose="020B0604020202020204" pitchFamily="34" charset="0"/>
            </a:endParaRPr>
          </a:p>
        </p:txBody>
      </p:sp>
      <p:sp>
        <p:nvSpPr>
          <p:cNvPr id="491532" name="AutoShape 12"/>
          <p:cNvSpPr>
            <a:spLocks noChangeArrowheads="1"/>
          </p:cNvSpPr>
          <p:nvPr/>
        </p:nvSpPr>
        <p:spPr bwMode="auto">
          <a:xfrm>
            <a:off x="8702675" y="2479675"/>
            <a:ext cx="288925" cy="288925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1">
                <a:latin typeface="Arial" panose="020B0604020202020204" pitchFamily="34" charset="0"/>
              </a:rPr>
              <a:t>2</a:t>
            </a:r>
            <a:endParaRPr lang="el-GR" altLang="el-GR" sz="1200" b="1">
              <a:latin typeface="Arial" panose="020B0604020202020204" pitchFamily="34" charset="0"/>
            </a:endParaRPr>
          </a:p>
        </p:txBody>
      </p:sp>
      <p:sp>
        <p:nvSpPr>
          <p:cNvPr id="491533" name="AutoShape 13"/>
          <p:cNvSpPr>
            <a:spLocks noChangeArrowheads="1"/>
          </p:cNvSpPr>
          <p:nvPr/>
        </p:nvSpPr>
        <p:spPr bwMode="auto">
          <a:xfrm>
            <a:off x="6443663" y="4802188"/>
            <a:ext cx="288925" cy="288925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1">
                <a:latin typeface="Arial" panose="020B0604020202020204" pitchFamily="34" charset="0"/>
              </a:rPr>
              <a:t>3</a:t>
            </a:r>
            <a:endParaRPr lang="el-GR" altLang="el-GR" sz="1200" b="1">
              <a:latin typeface="Arial" panose="020B0604020202020204" pitchFamily="34" charset="0"/>
            </a:endParaRPr>
          </a:p>
        </p:txBody>
      </p:sp>
      <p:sp>
        <p:nvSpPr>
          <p:cNvPr id="491534" name="AutoShape 14"/>
          <p:cNvSpPr>
            <a:spLocks noChangeArrowheads="1"/>
          </p:cNvSpPr>
          <p:nvPr/>
        </p:nvSpPr>
        <p:spPr bwMode="auto">
          <a:xfrm>
            <a:off x="2627313" y="6224588"/>
            <a:ext cx="179387" cy="17938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900" b="1">
                <a:latin typeface="Arial" panose="020B0604020202020204" pitchFamily="34" charset="0"/>
              </a:rPr>
              <a:t>1</a:t>
            </a:r>
            <a:endParaRPr lang="el-GR" altLang="el-GR" sz="900" b="1">
              <a:latin typeface="Arial" panose="020B0604020202020204" pitchFamily="34" charset="0"/>
            </a:endParaRPr>
          </a:p>
        </p:txBody>
      </p:sp>
      <p:sp>
        <p:nvSpPr>
          <p:cNvPr id="491535" name="AutoShape 15"/>
          <p:cNvSpPr>
            <a:spLocks noChangeArrowheads="1"/>
          </p:cNvSpPr>
          <p:nvPr/>
        </p:nvSpPr>
        <p:spPr bwMode="auto">
          <a:xfrm>
            <a:off x="2295525" y="6124575"/>
            <a:ext cx="179388" cy="17938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900" b="1">
                <a:latin typeface="Arial" panose="020B0604020202020204" pitchFamily="34" charset="0"/>
              </a:rPr>
              <a:t>2</a:t>
            </a:r>
            <a:endParaRPr lang="el-GR" altLang="el-GR" sz="900" b="1">
              <a:latin typeface="Arial" panose="020B0604020202020204" pitchFamily="34" charset="0"/>
            </a:endParaRPr>
          </a:p>
        </p:txBody>
      </p:sp>
      <p:sp>
        <p:nvSpPr>
          <p:cNvPr id="491536" name="AutoShape 16"/>
          <p:cNvSpPr>
            <a:spLocks noChangeArrowheads="1"/>
          </p:cNvSpPr>
          <p:nvPr/>
        </p:nvSpPr>
        <p:spPr bwMode="auto">
          <a:xfrm>
            <a:off x="1979613" y="6021388"/>
            <a:ext cx="179387" cy="17938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900" b="1">
                <a:latin typeface="Arial" panose="020B0604020202020204" pitchFamily="34" charset="0"/>
              </a:rPr>
              <a:t>3</a:t>
            </a:r>
            <a:endParaRPr lang="el-GR" altLang="el-GR" sz="9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338" grpId="0"/>
      <p:bldP spid="491526" grpId="0"/>
      <p:bldP spid="491527" grpId="0"/>
      <p:bldP spid="14344" grpId="0" animBg="1"/>
      <p:bldP spid="491529" grpId="0"/>
      <p:bldP spid="491530" grpId="0"/>
      <p:bldP spid="491531" grpId="0" animBg="1"/>
      <p:bldP spid="491532" grpId="0" animBg="1"/>
      <p:bldP spid="491533" grpId="0" animBg="1"/>
      <p:bldP spid="491534" grpId="0" animBg="1"/>
      <p:bldP spid="491535" grpId="0" animBg="1"/>
      <p:bldP spid="4915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Course schedule</a:t>
            </a:r>
            <a:endParaRPr lang="el-GR" altLang="el-G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</a:p>
        </p:txBody>
      </p:sp>
      <p:graphicFrame>
        <p:nvGraphicFramePr>
          <p:cNvPr id="489838" name="Group 3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297041"/>
              </p:ext>
            </p:extLst>
          </p:nvPr>
        </p:nvGraphicFramePr>
        <p:xfrm>
          <a:off x="936625" y="1949450"/>
          <a:ext cx="7307783" cy="4568822"/>
        </p:xfrm>
        <a:graphic>
          <a:graphicData uri="http://schemas.openxmlformats.org/drawingml/2006/table">
            <a:tbl>
              <a:tblPr/>
              <a:tblGrid>
                <a:gridCol w="808961"/>
                <a:gridCol w="2498111"/>
                <a:gridCol w="4000711"/>
              </a:tblGrid>
              <a:tr h="2765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kumimoji="0" lang="el-GR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 / Topic</a:t>
                      </a:r>
                      <a:endParaRPr kumimoji="0" lang="el-GR" alt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Assignment / Activity</a:t>
                      </a:r>
                      <a:endParaRPr kumimoji="0" lang="el-GR" alt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000"/>
                      </a:srgbClr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1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Basic concepts of scientific research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2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methodology and ethics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 assignment</a:t>
                      </a: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3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Literature review and management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4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terminology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Specific assignment A</a:t>
                      </a: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</a:t>
                      </a:r>
                      <a:r>
                        <a:rPr kumimoji="0" lang="el-GR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Quantitative research methods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6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Oral presentations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 activity</a:t>
                      </a:r>
                      <a:r>
                        <a:rPr kumimoji="0" lang="en-GB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Oral presentations of paper critiques</a:t>
                      </a:r>
                      <a:endParaRPr kumimoji="0" lang="el-GR" altLang="el-GR" sz="1100" b="0" i="0" u="none" strike="noStrike" cap="none" spc="-2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Presentations and discussion of the critiques of journal papers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7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Posters and diagrams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Lecture 8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&amp; scientific 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writing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Specific assignment B</a:t>
                      </a: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l-GR" altLang="el-G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 activity 2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Conference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Formal presentations </a:t>
                      </a:r>
                      <a:r>
                        <a:rPr kumimoji="0" lang="en-GB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(oral 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PPTs</a:t>
                      </a:r>
                      <a:r>
                        <a:rPr kumimoji="0" lang="en-GB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and 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posters display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980" marR="8998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Δεξιό βέλος 1"/>
          <p:cNvSpPr/>
          <p:nvPr/>
        </p:nvSpPr>
        <p:spPr bwMode="auto">
          <a:xfrm>
            <a:off x="691301" y="2361860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Δεξιό βέλος 6"/>
          <p:cNvSpPr/>
          <p:nvPr/>
        </p:nvSpPr>
        <p:spPr bwMode="auto">
          <a:xfrm>
            <a:off x="687768" y="2782887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Δεξιό βέλος 7"/>
          <p:cNvSpPr/>
          <p:nvPr/>
        </p:nvSpPr>
        <p:spPr bwMode="auto">
          <a:xfrm>
            <a:off x="687768" y="3212976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Δεξιό βέλος 8"/>
          <p:cNvSpPr/>
          <p:nvPr/>
        </p:nvSpPr>
        <p:spPr bwMode="auto">
          <a:xfrm>
            <a:off x="687768" y="3650381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Δεξιό βέλος 9"/>
          <p:cNvSpPr/>
          <p:nvPr/>
        </p:nvSpPr>
        <p:spPr bwMode="auto">
          <a:xfrm>
            <a:off x="687768" y="4087786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Δεξιό βέλος 10"/>
          <p:cNvSpPr/>
          <p:nvPr/>
        </p:nvSpPr>
        <p:spPr bwMode="auto">
          <a:xfrm>
            <a:off x="687768" y="4525191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Δεξιό βέλος 11"/>
          <p:cNvSpPr/>
          <p:nvPr/>
        </p:nvSpPr>
        <p:spPr bwMode="auto">
          <a:xfrm>
            <a:off x="687768" y="4920179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Δεξιό βέλος 12"/>
          <p:cNvSpPr/>
          <p:nvPr/>
        </p:nvSpPr>
        <p:spPr bwMode="auto">
          <a:xfrm>
            <a:off x="680702" y="5373216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Δεξιό βέλος 13"/>
          <p:cNvSpPr/>
          <p:nvPr/>
        </p:nvSpPr>
        <p:spPr bwMode="auto">
          <a:xfrm>
            <a:off x="680702" y="5792619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Δεξιό βέλος 14"/>
          <p:cNvSpPr/>
          <p:nvPr/>
        </p:nvSpPr>
        <p:spPr bwMode="auto">
          <a:xfrm>
            <a:off x="680702" y="6219690"/>
            <a:ext cx="215900" cy="16991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827088" y="2060575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General assignment 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7192" name="Rectangle 8"/>
          <p:cNvSpPr>
            <a:spLocks noChangeArrowheads="1"/>
          </p:cNvSpPr>
          <p:nvPr/>
        </p:nvSpPr>
        <p:spPr bwMode="auto">
          <a:xfrm>
            <a:off x="900113" y="2636838"/>
            <a:ext cx="381635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Paper critique</a:t>
            </a:r>
          </a:p>
          <a:p>
            <a:pPr>
              <a:spcAft>
                <a:spcPct val="1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</a:t>
            </a: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literature search/paper selection</a:t>
            </a:r>
          </a:p>
          <a:p>
            <a:pPr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critical analysis/evaluation</a:t>
            </a:r>
          </a:p>
          <a:p>
            <a:pPr>
              <a:spcBef>
                <a:spcPct val="20000"/>
              </a:spcBef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oral presentation of critique</a:t>
            </a:r>
          </a:p>
          <a:p>
            <a:pPr>
              <a:spcBef>
                <a:spcPct val="110000"/>
              </a:spcBef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Paper presentation</a:t>
            </a:r>
          </a:p>
          <a:p>
            <a:pPr>
              <a:spcAft>
                <a:spcPct val="1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reverse use of paper</a:t>
            </a:r>
          </a:p>
          <a:p>
            <a:pPr>
              <a:spcBef>
                <a:spcPct val="20000"/>
              </a:spcBef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oral presentation of paper</a:t>
            </a:r>
          </a:p>
          <a:p>
            <a:pPr>
              <a:spcBef>
                <a:spcPct val="110000"/>
              </a:spcBef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Poster preparation &amp; presentation</a:t>
            </a:r>
          </a:p>
          <a:p>
            <a:pPr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poster presentation of paper</a:t>
            </a:r>
          </a:p>
        </p:txBody>
      </p:sp>
      <p:sp>
        <p:nvSpPr>
          <p:cNvPr id="477194" name="Rectangle 10"/>
          <p:cNvSpPr>
            <a:spLocks noChangeArrowheads="1"/>
          </p:cNvSpPr>
          <p:nvPr/>
        </p:nvSpPr>
        <p:spPr bwMode="auto">
          <a:xfrm>
            <a:off x="5003800" y="2060575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Specific assignment A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7195" name="Rectangle 11"/>
          <p:cNvSpPr>
            <a:spLocks noChangeArrowheads="1"/>
          </p:cNvSpPr>
          <p:nvPr/>
        </p:nvSpPr>
        <p:spPr bwMode="auto">
          <a:xfrm>
            <a:off x="5076825" y="2636838"/>
            <a:ext cx="40671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technical terminology in research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(principles, sources, proper use)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elaboration of selected terms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(term and definition evaluation, translation)</a:t>
            </a: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</a:p>
        </p:txBody>
      </p:sp>
      <p:sp>
        <p:nvSpPr>
          <p:cNvPr id="477197" name="Text Box 1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Course assignments</a:t>
            </a:r>
            <a:endParaRPr lang="el-GR" altLang="el-GR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7198" name="Rectangle 14"/>
          <p:cNvSpPr>
            <a:spLocks noChangeArrowheads="1"/>
          </p:cNvSpPr>
          <p:nvPr/>
        </p:nvSpPr>
        <p:spPr bwMode="auto">
          <a:xfrm>
            <a:off x="5003800" y="4076700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Specific assignment B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7199" name="Rectangle 15"/>
          <p:cNvSpPr>
            <a:spLocks noChangeArrowheads="1"/>
          </p:cNvSpPr>
          <p:nvPr/>
        </p:nvSpPr>
        <p:spPr bwMode="auto">
          <a:xfrm>
            <a:off x="5076825" y="4652963"/>
            <a:ext cx="4067175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preparation of a conference paper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(on current personal research issues)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multiple evaluation criteria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(scientific merit, content, compliance with formatting requirements)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2" grpId="0" build="p"/>
      <p:bldP spid="477194" grpId="0"/>
      <p:bldP spid="477195" grpId="0" build="p"/>
      <p:bldP spid="477198" grpId="0"/>
      <p:bldP spid="4771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755650" y="1520825"/>
            <a:ext cx="47529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conference</a:t>
            </a:r>
            <a:endParaRPr lang="el-GR" altLang="el-GR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</a:p>
        </p:txBody>
      </p:sp>
      <p:pic>
        <p:nvPicPr>
          <p:cNvPr id="17413" name="Picture 5" descr="Εικόνα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705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SC0274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941888"/>
            <a:ext cx="2808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Εικόνα16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27352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Εικόνα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141663"/>
            <a:ext cx="2806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SC0270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2735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587500" y="2393950"/>
            <a:ext cx="2986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87500" y="2393950"/>
            <a:ext cx="29829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587500" y="2393950"/>
            <a:ext cx="2986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587500" y="2393950"/>
            <a:ext cx="29829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587500" y="2393950"/>
            <a:ext cx="2986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587500" y="2393950"/>
            <a:ext cx="29829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587500" y="2393950"/>
            <a:ext cx="2986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587500" y="2393950"/>
            <a:ext cx="29829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latin typeface="Arial" panose="020B0604020202020204" pitchFamily="34" charset="0"/>
            </a:endParaRPr>
          </a:p>
        </p:txBody>
      </p:sp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755650" y="2060575"/>
            <a:ext cx="4752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concluding activity of the course 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755650" y="3265347"/>
            <a:ext cx="2376488" cy="32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various roles</a:t>
            </a:r>
          </a:p>
          <a:p>
            <a:pPr>
              <a:spcAft>
                <a:spcPct val="4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chairpersons</a:t>
            </a:r>
          </a:p>
          <a:p>
            <a:pPr>
              <a:spcAft>
                <a:spcPct val="4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speakers</a:t>
            </a:r>
          </a:p>
          <a:p>
            <a:pPr>
              <a:spcAft>
                <a:spcPct val="4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poster presenters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- audience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en-US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10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more benefits</a:t>
            </a:r>
          </a:p>
          <a:p>
            <a:pPr>
              <a:lnSpc>
                <a:spcPct val="110000"/>
              </a:lnSpc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presentation and   	discussion of various 	scientific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611113" y="1505063"/>
            <a:ext cx="43211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Restructuring doctoral studies 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682550" y="1936863"/>
            <a:ext cx="432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3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dynamically changing educational issue</a:t>
            </a:r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682550" y="2511538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Doctoral education aims 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4119" name="Rectangle 7"/>
          <p:cNvSpPr>
            <a:spLocks noChangeArrowheads="1"/>
          </p:cNvSpPr>
          <p:nvPr/>
        </p:nvSpPr>
        <p:spPr bwMode="auto">
          <a:xfrm>
            <a:off x="684138" y="3016363"/>
            <a:ext cx="41767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research-related knowledge acquisition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specific skills development</a:t>
            </a:r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611113" y="3952988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presented course 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4121" name="Rectangle 9"/>
          <p:cNvSpPr>
            <a:spLocks noChangeArrowheads="1"/>
          </p:cNvSpPr>
          <p:nvPr/>
        </p:nvSpPr>
        <p:spPr bwMode="auto">
          <a:xfrm>
            <a:off x="684138" y="4384788"/>
            <a:ext cx="4608512" cy="17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 integrated educational form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flexible/modifiable assembly of subjects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specifically designed for engineers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suitable for MSc’s &amp; PhD’s at early stages</a:t>
            </a:r>
          </a:p>
          <a:p>
            <a:pPr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personal supervision required at later stages 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747722"/>
            <a:ext cx="1788046" cy="2519787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82738" y="1505063"/>
            <a:ext cx="416126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Doctoral education in Europe 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054175" y="2491974"/>
            <a:ext cx="3838305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EUA-CDE brings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together the largest community of academic leaders and professionals working on doctoral education and research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456" y="1915323"/>
            <a:ext cx="2689936" cy="48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/>
      <p:bldP spid="474117" grpId="0" build="p"/>
      <p:bldP spid="474118" grpId="0"/>
      <p:bldP spid="474119" grpId="0" build="p"/>
      <p:bldP spid="474120" grpId="0"/>
      <p:bldP spid="474121" grpId="0" uiExpand="1" build="p" bldLvl="2"/>
      <p:bldP spid="12" grpId="0"/>
      <p:bldP spid="12" grpId="1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 dirty="0" smtClean="0">
                <a:solidFill>
                  <a:schemeClr val="tx2"/>
                </a:solidFill>
              </a:rPr>
              <a:t>Bibliography</a:t>
            </a:r>
            <a:endParaRPr lang="en-US" altLang="el-GR" sz="2800" b="1" dirty="0">
              <a:solidFill>
                <a:schemeClr val="tx2"/>
              </a:solidFill>
            </a:endParaRP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611113" y="1505063"/>
            <a:ext cx="626514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vast collection of books, reports  and articles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4" name="Εικόνα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3" y="1964978"/>
            <a:ext cx="1008000" cy="1440000"/>
          </a:xfrm>
          <a:prstGeom prst="rect">
            <a:avLst/>
          </a:prstGeom>
        </p:spPr>
      </p:pic>
      <p:pic>
        <p:nvPicPr>
          <p:cNvPr id="16" name="Εικόνα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20" y="3600000"/>
            <a:ext cx="1044000" cy="1440000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23" y="1964978"/>
            <a:ext cx="955600" cy="1440000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85" y="3600000"/>
            <a:ext cx="955760" cy="144000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91" y="3600000"/>
            <a:ext cx="961840" cy="1440000"/>
          </a:xfrm>
          <a:prstGeom prst="rect">
            <a:avLst/>
          </a:prstGeom>
        </p:spPr>
      </p:pic>
      <p:pic>
        <p:nvPicPr>
          <p:cNvPr id="20" name="Εικόνα 1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20" y="1952142"/>
            <a:ext cx="1044000" cy="1440000"/>
          </a:xfrm>
          <a:prstGeom prst="rect">
            <a:avLst/>
          </a:prstGeom>
        </p:spPr>
      </p:pic>
      <p:pic>
        <p:nvPicPr>
          <p:cNvPr id="21" name="Εικόνα 2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7" y="1952142"/>
            <a:ext cx="1044000" cy="1440000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22" y="1952142"/>
            <a:ext cx="959680" cy="1440000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4" y="1952142"/>
            <a:ext cx="955676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Εικόνα 23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11" y="1955150"/>
            <a:ext cx="936000" cy="1440000"/>
          </a:xfrm>
          <a:prstGeom prst="rect">
            <a:avLst/>
          </a:prstGeom>
        </p:spPr>
      </p:pic>
      <p:pic>
        <p:nvPicPr>
          <p:cNvPr id="3" name="Εικόνα 2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37321" y="3600000"/>
            <a:ext cx="936000" cy="1444877"/>
          </a:xfrm>
          <a:prstGeom prst="rect">
            <a:avLst/>
          </a:prstGeom>
        </p:spPr>
      </p:pic>
      <p:pic>
        <p:nvPicPr>
          <p:cNvPr id="26" name="Εικόνα 25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99423" y="3600000"/>
            <a:ext cx="972000" cy="1440000"/>
          </a:xfrm>
          <a:prstGeom prst="rect">
            <a:avLst/>
          </a:prstGeom>
        </p:spPr>
      </p:pic>
      <p:pic>
        <p:nvPicPr>
          <p:cNvPr id="27" name="Εικόνα 2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49" y="3600000"/>
            <a:ext cx="1080000" cy="1440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17076" y="5220000"/>
            <a:ext cx="1024217" cy="1438781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308521" y="5220000"/>
            <a:ext cx="964800" cy="1440000"/>
          </a:xfrm>
          <a:prstGeom prst="rect">
            <a:avLst/>
          </a:prstGeom>
        </p:spPr>
      </p:pic>
      <p:pic>
        <p:nvPicPr>
          <p:cNvPr id="28" name="Εικόνα 27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21782" y="5220000"/>
            <a:ext cx="972000" cy="1440000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18291" y="5220000"/>
            <a:ext cx="946800" cy="1440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82453" y="5220000"/>
            <a:ext cx="972000" cy="1424795"/>
          </a:xfrm>
          <a:prstGeom prst="rect">
            <a:avLst/>
          </a:prstGeom>
        </p:spPr>
      </p:pic>
      <p:pic>
        <p:nvPicPr>
          <p:cNvPr id="30" name="Εικόνα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93" y="5220000"/>
            <a:ext cx="1080000" cy="1440000"/>
          </a:xfrm>
          <a:prstGeom prst="rect">
            <a:avLst/>
          </a:prstGeom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3" y="3600000"/>
            <a:ext cx="944800" cy="1440000"/>
          </a:xfrm>
          <a:prstGeom prst="rect">
            <a:avLst/>
          </a:prstGeom>
        </p:spPr>
      </p:pic>
      <p:pic>
        <p:nvPicPr>
          <p:cNvPr id="33" name="Εικόνα 32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990669" y="5220000"/>
            <a:ext cx="100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 dirty="0" smtClean="0">
                <a:solidFill>
                  <a:schemeClr val="tx2"/>
                </a:solidFill>
              </a:rPr>
              <a:t>Bibliography</a:t>
            </a:r>
            <a:endParaRPr lang="en-US" altLang="el-GR" sz="2800" b="1" dirty="0">
              <a:solidFill>
                <a:schemeClr val="tx2"/>
              </a:solidFill>
            </a:endParaRP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611113" y="1505063"/>
            <a:ext cx="626514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ersonal contribution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5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73" y="2444310"/>
            <a:ext cx="2451668" cy="343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051720" y="5948769"/>
            <a:ext cx="5883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l-GR" sz="1400" b="1" i="1" dirty="0">
                <a:latin typeface="Arial" panose="020B0604020202020204" pitchFamily="34" charset="0"/>
              </a:rPr>
              <a:t>The first steps in research: a practical guide for young researchers </a:t>
            </a:r>
            <a:r>
              <a:rPr lang="en-GB" altLang="el-GR" sz="1400" dirty="0" smtClean="0">
                <a:latin typeface="Arial" panose="020B0604020202020204" pitchFamily="34" charset="0"/>
              </a:rPr>
              <a:t>P</a:t>
            </a:r>
            <a:r>
              <a:rPr lang="en-GB" altLang="el-GR" sz="1400" dirty="0">
                <a:latin typeface="Arial" panose="020B0604020202020204" pitchFamily="34" charset="0"/>
              </a:rPr>
              <a:t>. Latinopoulos (2010</a:t>
            </a:r>
            <a:r>
              <a:rPr lang="en-GB" altLang="el-GR" sz="1400" dirty="0" smtClean="0">
                <a:latin typeface="Arial" panose="020B0604020202020204" pitchFamily="34" charset="0"/>
              </a:rPr>
              <a:t>) (in Greek) </a:t>
            </a:r>
            <a:endParaRPr lang="el-GR" altLang="el-GR" sz="1400" dirty="0">
              <a:latin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1143000"/>
            <a:ext cx="2269450" cy="32095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8" y="2015711"/>
            <a:ext cx="2496503" cy="2336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73" y="416175"/>
            <a:ext cx="2359103" cy="18157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2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 dirty="0" smtClean="0">
                <a:solidFill>
                  <a:schemeClr val="tx2"/>
                </a:solidFill>
              </a:rPr>
              <a:t>Famous Quotes on Research</a:t>
            </a:r>
            <a:endParaRPr lang="en-US" altLang="el-GR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776" y="3933056"/>
            <a:ext cx="5569424" cy="238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latin typeface="Segoe Print" panose="02000600000000000000" pitchFamily="2" charset="0"/>
              </a:rPr>
              <a:t>The </a:t>
            </a:r>
            <a:r>
              <a:rPr lang="en-GB" b="1" dirty="0">
                <a:latin typeface="Segoe Print" panose="02000600000000000000" pitchFamily="2" charset="0"/>
              </a:rPr>
              <a:t>great question that has never been answered, and which I have not yet been able to answer, despite my thirty years of </a:t>
            </a:r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research</a:t>
            </a:r>
            <a:r>
              <a:rPr lang="en-GB" b="1" dirty="0">
                <a:latin typeface="Segoe Print" panose="02000600000000000000" pitchFamily="2" charset="0"/>
              </a:rPr>
              <a:t> into the feminine soul, </a:t>
            </a:r>
            <a:r>
              <a:rPr lang="en-GB" b="1" dirty="0" smtClean="0">
                <a:latin typeface="Segoe Print" panose="02000600000000000000" pitchFamily="2" charset="0"/>
              </a:rPr>
              <a:t>is:</a:t>
            </a:r>
          </a:p>
          <a:p>
            <a:pPr>
              <a:lnSpc>
                <a:spcPts val="3000"/>
              </a:lnSpc>
            </a:pP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>
                <a:latin typeface="Segoe Print" panose="02000600000000000000" pitchFamily="2" charset="0"/>
              </a:rPr>
              <a:t>'What does a woman want</a:t>
            </a:r>
            <a:r>
              <a:rPr lang="en-GB" b="1" dirty="0" smtClean="0">
                <a:latin typeface="Segoe Print" panose="02000600000000000000" pitchFamily="2" charset="0"/>
              </a:rPr>
              <a:t>?’ </a:t>
            </a:r>
          </a:p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1E93AE"/>
                </a:solidFill>
                <a:latin typeface="Segoe Print" panose="02000600000000000000" pitchFamily="2" charset="0"/>
              </a:rPr>
              <a:t>SIGMUND FREUD</a:t>
            </a:r>
            <a:endParaRPr lang="el-GR" b="1" dirty="0">
              <a:solidFill>
                <a:srgbClr val="1E93AE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776" y="1801682"/>
            <a:ext cx="5963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b="1" dirty="0" smtClean="0">
                <a:latin typeface="Segoe Print" panose="02000600000000000000" pitchFamily="2" charset="0"/>
              </a:rPr>
              <a:t>If </a:t>
            </a:r>
            <a:r>
              <a:rPr lang="en-GB" b="1" dirty="0">
                <a:latin typeface="Segoe Print" panose="02000600000000000000" pitchFamily="2" charset="0"/>
              </a:rPr>
              <a:t>we knew what it was we were doing, it would not be called </a:t>
            </a:r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research</a:t>
            </a:r>
            <a:r>
              <a:rPr lang="en-GB" b="1" dirty="0">
                <a:latin typeface="Segoe Print" panose="02000600000000000000" pitchFamily="2" charset="0"/>
              </a:rPr>
              <a:t>, would it</a:t>
            </a:r>
            <a:r>
              <a:rPr lang="en-GB" b="1" dirty="0" smtClean="0">
                <a:latin typeface="Segoe Print" panose="02000600000000000000" pitchFamily="2" charset="0"/>
              </a:rPr>
              <a:t>?</a:t>
            </a:r>
          </a:p>
          <a:p>
            <a:pPr>
              <a:lnSpc>
                <a:spcPts val="3200"/>
              </a:lnSpc>
            </a:pPr>
            <a:r>
              <a:rPr lang="en-GB" b="1" dirty="0" smtClean="0">
                <a:solidFill>
                  <a:srgbClr val="1E93AE"/>
                </a:solidFill>
                <a:latin typeface="Segoe Print" panose="02000600000000000000" pitchFamily="2" charset="0"/>
              </a:rPr>
              <a:t>ALBERT EINSTEIN</a:t>
            </a:r>
            <a:endParaRPr lang="en-GB" b="1" dirty="0">
              <a:solidFill>
                <a:srgbClr val="1E93AE"/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97804"/>
            <a:ext cx="1470693" cy="193119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15894"/>
            <a:ext cx="1468047" cy="19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71550" y="2060848"/>
            <a:ext cx="7200900" cy="1511424"/>
            <a:chOff x="476" y="890"/>
            <a:chExt cx="3765" cy="961"/>
          </a:xfrm>
        </p:grpSpPr>
        <p:pic>
          <p:nvPicPr>
            <p:cNvPr id="7174" name="Picture 3" descr="images_3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890"/>
              <a:ext cx="3765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5380" name="Rectangle 4"/>
            <p:cNvSpPr>
              <a:spLocks noChangeArrowheads="1"/>
            </p:cNvSpPr>
            <p:nvPr/>
          </p:nvSpPr>
          <p:spPr bwMode="auto">
            <a:xfrm>
              <a:off x="1610" y="1421"/>
              <a:ext cx="2631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6705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Aft>
                  <a:spcPct val="15000"/>
                </a:spcAft>
                <a:defRPr/>
              </a:pPr>
              <a:r>
                <a:rPr lang="en-US" altLang="el-GR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“INTRODUCTION TO    </a:t>
              </a:r>
            </a:p>
            <a:p>
              <a:pPr algn="r" eaLnBrk="1" hangingPunct="1">
                <a:defRPr/>
              </a:pPr>
              <a:r>
                <a:rPr lang="en-US" altLang="el-GR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 RESEARCH METHODOLOGY”</a:t>
              </a:r>
              <a:endParaRPr lang="el-GR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1188" y="0"/>
            <a:ext cx="8208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The focus of the paper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827088" y="1517650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altLang="el-G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l-G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</a:t>
            </a:r>
            <a:r>
              <a:rPr lang="en-US" altLang="el-G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en-US" altLang="el-G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altLang="el-G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l-G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course</a:t>
            </a:r>
            <a:endParaRPr lang="el-GR" altLang="el-G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837618" y="3717032"/>
            <a:ext cx="7982532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ts val="600"/>
              </a:spcAft>
              <a:buSzPct val="90000"/>
              <a:defRPr/>
            </a:pPr>
            <a:r>
              <a:rPr lang="en-US" altLang="el-GR" sz="2000" spc="-3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Operated by the School of Civil Engineering, </a:t>
            </a:r>
            <a:r>
              <a:rPr lang="en-US" altLang="el-GR" sz="2000" spc="-3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AUTh</a:t>
            </a:r>
            <a:r>
              <a:rPr lang="en-US" altLang="el-GR" sz="2000" spc="-3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(since 2005)</a:t>
            </a:r>
            <a:endParaRPr lang="el-GR" altLang="el-GR" sz="2000" spc="-3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Aiming at initial provisions of knowledge and skills training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Complementing the indisputable role of the PhD’s supervisor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10-week seminar-type module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SzPct val="90000"/>
              <a:defRPr/>
            </a:pPr>
            <a:r>
              <a:rPr lang="en-US" altLang="el-GR" sz="2000" spc="-2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Compulsory for </a:t>
            </a:r>
            <a:r>
              <a:rPr lang="en-US" altLang="el-GR" sz="2000" spc="-2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new </a:t>
            </a:r>
            <a:r>
              <a:rPr lang="en-US" altLang="el-GR" sz="2000" spc="-2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doctoral students</a:t>
            </a:r>
            <a:r>
              <a:rPr lang="en-US" altLang="el-GR" sz="2000" b="1" spc="-2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l-GR" sz="2000" spc="-2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(1</a:t>
            </a:r>
            <a:r>
              <a:rPr lang="en-US" altLang="el-GR" sz="2000" spc="-2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st</a:t>
            </a:r>
            <a:r>
              <a:rPr lang="en-US" altLang="el-GR" sz="2000" spc="-2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year - 2</a:t>
            </a:r>
            <a:r>
              <a:rPr lang="en-US" altLang="el-GR" sz="2000" spc="-2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nd</a:t>
            </a:r>
            <a:r>
              <a:rPr lang="en-US" altLang="el-GR" sz="2000" spc="-2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semester</a:t>
            </a:r>
            <a:r>
              <a:rPr lang="en-US" altLang="el-GR" sz="2000" spc="-2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Also compulsory for MSc students (</a:t>
            </a:r>
            <a:r>
              <a:rPr lang="en-US" alt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EPSD program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)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827088" y="1517650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Aims and objectives</a:t>
            </a:r>
            <a:endParaRPr lang="el-GR" altLang="el-G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827088" y="2060575"/>
            <a:ext cx="453707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40000"/>
              </a:spcAft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US" altLang="el-G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familiarisation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with basic 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issues &amp; principles 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of research 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development of necessary related skills and competencies</a:t>
            </a:r>
            <a:r>
              <a:rPr lang="en-US" altLang="el-G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611188" y="0"/>
            <a:ext cx="8208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Design and organisation of the course</a:t>
            </a:r>
          </a:p>
        </p:txBody>
      </p:sp>
      <p:pic>
        <p:nvPicPr>
          <p:cNvPr id="8197" name="Picture 24" descr="s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3390900" cy="40322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53" name="Text Box 25"/>
          <p:cNvSpPr txBox="1">
            <a:spLocks noChangeArrowheads="1"/>
          </p:cNvSpPr>
          <p:nvPr/>
        </p:nvSpPr>
        <p:spPr bwMode="auto">
          <a:xfrm>
            <a:off x="827088" y="4221163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Learning outcomes</a:t>
            </a:r>
            <a:endParaRPr lang="el-GR" altLang="el-G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6554" name="Rectangle 26"/>
          <p:cNvSpPr>
            <a:spLocks noChangeArrowheads="1"/>
          </p:cNvSpPr>
          <p:nvPr/>
        </p:nvSpPr>
        <p:spPr bwMode="auto">
          <a:xfrm>
            <a:off x="827088" y="4764088"/>
            <a:ext cx="42497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Knowledge outcomes 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Skills outcomes</a:t>
            </a:r>
            <a:endParaRPr lang="el-GR" altLang="el-G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53" grpId="0"/>
      <p:bldP spid="406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755576" y="1517650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Learning outcomes</a:t>
            </a:r>
            <a:endParaRPr lang="el-GR" altLang="el-G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682625" y="1980000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Knowledge outcomes 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0"/>
            <a:ext cx="8208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Design and organisation of the course</a:t>
            </a:r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682625" y="2520000"/>
            <a:ext cx="381635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knowledge of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basic concepts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of research and innovation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understanding the principles of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ethical conduct of research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apprehension of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research processes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familiarisation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with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research activities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 sciences and engineering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recognition of concepts, principles and sources of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technical terminology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acquaintance with ways and forms of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communicating research results</a:t>
            </a:r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5003800" y="2016000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Skills outcomes</a:t>
            </a:r>
            <a:endParaRPr lang="el-GR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0503" name="Rectangle 7"/>
          <p:cNvSpPr>
            <a:spLocks noChangeArrowheads="1"/>
          </p:cNvSpPr>
          <p:nvPr/>
        </p:nvSpPr>
        <p:spPr bwMode="auto">
          <a:xfrm>
            <a:off x="5026790" y="2520000"/>
            <a:ext cx="3887788" cy="40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research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design and </a:t>
            </a:r>
            <a:r>
              <a:rPr lang="en-US" alt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organisation</a:t>
            </a:r>
            <a:endParaRPr lang="en-US" alt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(recognize problems, use scientific method)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research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environment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(conduct, ethics, rights, exploitation)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literature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management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(identify/access bibliography sources, use information technology tools)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communicating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research</a:t>
            </a:r>
          </a:p>
          <a:p>
            <a:pPr>
              <a:spcAft>
                <a:spcPct val="3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(effective use of forms and levels, written, oral and supporting material)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teamworking</a:t>
            </a:r>
            <a:endParaRPr lang="en-US" alt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(working relations, personal behaviors)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ime management</a:t>
            </a:r>
            <a:endParaRPr lang="en-US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1400" spc="-6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(setting goals &amp; priorities, planning, scheduling, revising)</a:t>
            </a:r>
            <a:endParaRPr lang="en-US" altLang="en-US" sz="1400" spc="-6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1" grpId="0" build="p"/>
      <p:bldP spid="4905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827088" y="1517650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Educational methods and material</a:t>
            </a:r>
            <a:endParaRPr lang="el-GR" altLang="el-G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611188" y="0"/>
            <a:ext cx="8208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Design and organisation of the course</a:t>
            </a:r>
          </a:p>
        </p:txBody>
      </p:sp>
      <p:grpSp>
        <p:nvGrpSpPr>
          <p:cNvPr id="437275" name="Group 27"/>
          <p:cNvGrpSpPr>
            <a:grpSpLocks/>
          </p:cNvGrpSpPr>
          <p:nvPr/>
        </p:nvGrpSpPr>
        <p:grpSpPr bwMode="auto">
          <a:xfrm>
            <a:off x="827088" y="2205038"/>
            <a:ext cx="2881312" cy="1800225"/>
            <a:chOff x="521" y="1389"/>
            <a:chExt cx="1815" cy="1134"/>
          </a:xfrm>
        </p:grpSpPr>
        <p:sp>
          <p:nvSpPr>
            <p:cNvPr id="10258" name="Rectangle 25"/>
            <p:cNvSpPr>
              <a:spLocks noChangeArrowheads="1"/>
            </p:cNvSpPr>
            <p:nvPr/>
          </p:nvSpPr>
          <p:spPr bwMode="auto">
            <a:xfrm>
              <a:off x="521" y="1434"/>
              <a:ext cx="1815" cy="1089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" panose="020B0604020202020204" pitchFamily="34" charset="0"/>
              </a:endParaRPr>
            </a:p>
          </p:txBody>
        </p:sp>
        <p:sp>
          <p:nvSpPr>
            <p:cNvPr id="437259" name="Rectangle 11"/>
            <p:cNvSpPr>
              <a:spLocks noChangeArrowheads="1"/>
            </p:cNvSpPr>
            <p:nvPr/>
          </p:nvSpPr>
          <p:spPr bwMode="auto">
            <a:xfrm>
              <a:off x="521" y="1389"/>
              <a:ext cx="176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altLang="en-US" sz="20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Educational method</a:t>
              </a:r>
            </a:p>
          </p:txBody>
        </p:sp>
        <p:sp>
          <p:nvSpPr>
            <p:cNvPr id="437264" name="Rectangle 16"/>
            <p:cNvSpPr>
              <a:spLocks noChangeArrowheads="1"/>
            </p:cNvSpPr>
            <p:nvPr/>
          </p:nvSpPr>
          <p:spPr bwMode="auto">
            <a:xfrm>
              <a:off x="567" y="1706"/>
              <a:ext cx="1587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71463" indent="-2714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lectures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creative activity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active learning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self-education</a:t>
              </a:r>
            </a:p>
          </p:txBody>
        </p:sp>
      </p:grpSp>
      <p:grpSp>
        <p:nvGrpSpPr>
          <p:cNvPr id="437276" name="Group 28"/>
          <p:cNvGrpSpPr>
            <a:grpSpLocks/>
          </p:cNvGrpSpPr>
          <p:nvPr/>
        </p:nvGrpSpPr>
        <p:grpSpPr bwMode="auto">
          <a:xfrm>
            <a:off x="4716463" y="2205038"/>
            <a:ext cx="3816350" cy="1800225"/>
            <a:chOff x="2971" y="1389"/>
            <a:chExt cx="2087" cy="1134"/>
          </a:xfrm>
        </p:grpSpPr>
        <p:sp>
          <p:nvSpPr>
            <p:cNvPr id="10255" name="Rectangle 26"/>
            <p:cNvSpPr>
              <a:spLocks noChangeArrowheads="1"/>
            </p:cNvSpPr>
            <p:nvPr/>
          </p:nvSpPr>
          <p:spPr bwMode="auto">
            <a:xfrm>
              <a:off x="2971" y="1434"/>
              <a:ext cx="1815" cy="1089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 b="1">
                <a:latin typeface="Arial" panose="020B0604020202020204" pitchFamily="34" charset="0"/>
              </a:endParaRPr>
            </a:p>
          </p:txBody>
        </p:sp>
        <p:sp>
          <p:nvSpPr>
            <p:cNvPr id="437265" name="Rectangle 17"/>
            <p:cNvSpPr>
              <a:spLocks noChangeArrowheads="1"/>
            </p:cNvSpPr>
            <p:nvPr/>
          </p:nvSpPr>
          <p:spPr bwMode="auto">
            <a:xfrm>
              <a:off x="2971" y="1389"/>
              <a:ext cx="208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altLang="en-US" sz="20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Educational material</a:t>
              </a:r>
            </a:p>
          </p:txBody>
        </p:sp>
        <p:sp>
          <p:nvSpPr>
            <p:cNvPr id="437266" name="Rectangle 18"/>
            <p:cNvSpPr>
              <a:spLocks noChangeArrowheads="1"/>
            </p:cNvSpPr>
            <p:nvPr/>
          </p:nvSpPr>
          <p:spPr bwMode="auto">
            <a:xfrm>
              <a:off x="3017" y="1706"/>
              <a:ext cx="1679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71463" indent="-2714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lectures’ PPT’s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informative material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guidelines &amp; examples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completed assignments</a:t>
              </a:r>
            </a:p>
          </p:txBody>
        </p:sp>
      </p:grpSp>
      <p:grpSp>
        <p:nvGrpSpPr>
          <p:cNvPr id="437279" name="Group 31"/>
          <p:cNvGrpSpPr>
            <a:grpSpLocks/>
          </p:cNvGrpSpPr>
          <p:nvPr/>
        </p:nvGrpSpPr>
        <p:grpSpPr bwMode="auto">
          <a:xfrm>
            <a:off x="825500" y="4510088"/>
            <a:ext cx="2882900" cy="1871662"/>
            <a:chOff x="520" y="2841"/>
            <a:chExt cx="1816" cy="1179"/>
          </a:xfrm>
        </p:grpSpPr>
        <p:sp>
          <p:nvSpPr>
            <p:cNvPr id="10252" name="Rectangle 29"/>
            <p:cNvSpPr>
              <a:spLocks noChangeArrowheads="1"/>
            </p:cNvSpPr>
            <p:nvPr/>
          </p:nvSpPr>
          <p:spPr bwMode="auto">
            <a:xfrm>
              <a:off x="521" y="2886"/>
              <a:ext cx="1815" cy="1134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" panose="020B0604020202020204" pitchFamily="34" charset="0"/>
              </a:endParaRPr>
            </a:p>
          </p:txBody>
        </p:sp>
        <p:sp>
          <p:nvSpPr>
            <p:cNvPr id="437269" name="Rectangle 21"/>
            <p:cNvSpPr>
              <a:spLocks noChangeArrowheads="1"/>
            </p:cNvSpPr>
            <p:nvPr/>
          </p:nvSpPr>
          <p:spPr bwMode="auto">
            <a:xfrm>
              <a:off x="520" y="2841"/>
              <a:ext cx="176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altLang="en-US" sz="20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Assignments</a:t>
              </a:r>
            </a:p>
          </p:txBody>
        </p:sp>
        <p:sp>
          <p:nvSpPr>
            <p:cNvPr id="437270" name="Rectangle 22"/>
            <p:cNvSpPr>
              <a:spLocks noChangeArrowheads="1"/>
            </p:cNvSpPr>
            <p:nvPr/>
          </p:nvSpPr>
          <p:spPr bwMode="auto">
            <a:xfrm>
              <a:off x="566" y="3158"/>
              <a:ext cx="176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71463" indent="-2714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one general assignment</a:t>
              </a:r>
            </a:p>
            <a:p>
              <a:pPr>
                <a:spcBef>
                  <a:spcPct val="10000"/>
                </a:spcBef>
                <a:spcAft>
                  <a:spcPct val="4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	(teamwork)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two specific assignments</a:t>
              </a:r>
            </a:p>
            <a:p>
              <a:pPr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	(personal work)</a:t>
              </a:r>
            </a:p>
          </p:txBody>
        </p:sp>
      </p:grpSp>
      <p:grpSp>
        <p:nvGrpSpPr>
          <p:cNvPr id="437280" name="Group 32"/>
          <p:cNvGrpSpPr>
            <a:grpSpLocks/>
          </p:cNvGrpSpPr>
          <p:nvPr/>
        </p:nvGrpSpPr>
        <p:grpSpPr bwMode="auto">
          <a:xfrm>
            <a:off x="4714875" y="4510088"/>
            <a:ext cx="3889375" cy="1871662"/>
            <a:chOff x="2970" y="2841"/>
            <a:chExt cx="2450" cy="1179"/>
          </a:xfrm>
        </p:grpSpPr>
        <p:sp>
          <p:nvSpPr>
            <p:cNvPr id="10249" name="Rectangle 30"/>
            <p:cNvSpPr>
              <a:spLocks noChangeArrowheads="1"/>
            </p:cNvSpPr>
            <p:nvPr/>
          </p:nvSpPr>
          <p:spPr bwMode="auto">
            <a:xfrm>
              <a:off x="2971" y="2886"/>
              <a:ext cx="2404" cy="1134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" panose="020B0604020202020204" pitchFamily="34" charset="0"/>
              </a:endParaRPr>
            </a:p>
          </p:txBody>
        </p:sp>
        <p:sp>
          <p:nvSpPr>
            <p:cNvPr id="437271" name="Rectangle 23"/>
            <p:cNvSpPr>
              <a:spLocks noChangeArrowheads="1"/>
            </p:cNvSpPr>
            <p:nvPr/>
          </p:nvSpPr>
          <p:spPr bwMode="auto">
            <a:xfrm>
              <a:off x="2970" y="2841"/>
              <a:ext cx="208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SzPct val="90000"/>
                <a:defRPr/>
              </a:pPr>
              <a:r>
                <a:rPr lang="en-US" alt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Students’ assessment</a:t>
              </a:r>
            </a:p>
          </p:txBody>
        </p:sp>
        <p:sp>
          <p:nvSpPr>
            <p:cNvPr id="437272" name="Rectangle 24"/>
            <p:cNvSpPr>
              <a:spLocks noChangeArrowheads="1"/>
            </p:cNvSpPr>
            <p:nvPr/>
          </p:nvSpPr>
          <p:spPr bwMode="auto">
            <a:xfrm>
              <a:off x="3016" y="3158"/>
              <a:ext cx="2404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71463" indent="-2714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3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overall presence &amp; activity</a:t>
              </a:r>
            </a:p>
            <a:p>
              <a:pPr>
                <a:spcBef>
                  <a:spcPct val="20000"/>
                </a:spcBef>
                <a:spcAft>
                  <a:spcPct val="3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contribution in general assignment</a:t>
              </a:r>
            </a:p>
            <a:p>
              <a:pPr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lang="en-US" altLang="en-US" sz="1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performance in specific assignments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Class participation and attendance</a:t>
            </a:r>
            <a:endParaRPr lang="el-GR" altLang="el-G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  <a:endParaRPr lang="en-US" altLang="el-GR" sz="2800" b="1">
              <a:solidFill>
                <a:srgbClr val="FF0000"/>
              </a:solidFill>
            </a:endParaRP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827088" y="1989138"/>
            <a:ext cx="7417320" cy="8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joint teaching: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joint teaching: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ivil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ngineers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disciplines graduates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35" y="2932113"/>
            <a:ext cx="2919878" cy="251998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92431" y="2932113"/>
            <a:ext cx="3816920" cy="251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proportions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 groups 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more or less conditioned on 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enrollment particulars &amp; regulations </a:t>
            </a:r>
            <a:endParaRPr lang="en-US" altLang="el-G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 engineers are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sum of other graduates</a:t>
            </a:r>
          </a:p>
        </p:txBody>
      </p:sp>
    </p:spTree>
    <p:extLst>
      <p:ext uri="{BB962C8B-B14F-4D97-AF65-F5344CB8AC3E}">
        <p14:creationId xmlns:p14="http://schemas.microsoft.com/office/powerpoint/2010/main" val="3211890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Class participation and attendance</a:t>
            </a:r>
            <a:endParaRPr lang="el-GR" altLang="el-G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  <a:endParaRPr lang="en-US" altLang="el-GR" sz="2800" b="1">
              <a:solidFill>
                <a:srgbClr val="FF0000"/>
              </a:solidFill>
            </a:endParaRP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827088" y="1989138"/>
            <a:ext cx="7705352" cy="187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manageable class 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30-66 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alt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(annual 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average: 47)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ue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course’s seminar-type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attending classes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critical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fairly strict mandatory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attendance policy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imposed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Pct val="90000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bserved students average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absenteeism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low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7" y="4005319"/>
            <a:ext cx="3369063" cy="25164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42" y="4006714"/>
            <a:ext cx="3367197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51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31449"/>
              </p:ext>
            </p:extLst>
          </p:nvPr>
        </p:nvGraphicFramePr>
        <p:xfrm>
          <a:off x="827088" y="2557185"/>
          <a:ext cx="7777360" cy="412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Class participation and attendance</a:t>
            </a:r>
            <a:endParaRPr lang="el-GR" altLang="el-GR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>
                <a:solidFill>
                  <a:schemeClr val="tx2"/>
                </a:solidFill>
              </a:rPr>
              <a:t>Implementation of the course</a:t>
            </a:r>
            <a:endParaRPr lang="en-US" altLang="el-GR" sz="2800" b="1">
              <a:solidFill>
                <a:srgbClr val="FF0000"/>
              </a:solidFill>
            </a:endParaRP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827088" y="1995766"/>
            <a:ext cx="6697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26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89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464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03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08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18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(a) class composition   PhD’s / MSC’s   (41,5%</a:t>
            </a:r>
            <a:r>
              <a:rPr lang="en-US" altLang="en-US" sz="1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/</a:t>
            </a:r>
            <a:r>
              <a:rPr lang="en-US" altLang="en-US" sz="1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59,5%)</a:t>
            </a:r>
          </a:p>
        </p:txBody>
      </p:sp>
      <p:sp>
        <p:nvSpPr>
          <p:cNvPr id="486408" name="AutoShape 8"/>
          <p:cNvSpPr>
            <a:spLocks noChangeArrowheads="1"/>
          </p:cNvSpPr>
          <p:nvPr/>
        </p:nvSpPr>
        <p:spPr bwMode="auto">
          <a:xfrm>
            <a:off x="4369622" y="2708920"/>
            <a:ext cx="2229991" cy="89206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1" dirty="0">
                <a:latin typeface="Arial" panose="020B0604020202020204" pitchFamily="34" charset="0"/>
              </a:rPr>
              <a:t>664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050" b="1" dirty="0">
                <a:latin typeface="Arial" panose="020B0604020202020204" pitchFamily="34" charset="0"/>
              </a:rPr>
              <a:t>275 PhDs - 389 </a:t>
            </a:r>
            <a:r>
              <a:rPr lang="en-US" altLang="el-GR" sz="1050" b="1" dirty="0" err="1">
                <a:latin typeface="Arial" panose="020B0604020202020204" pitchFamily="34" charset="0"/>
              </a:rPr>
              <a:t>PostGrads</a:t>
            </a:r>
            <a:endParaRPr lang="el-GR" altLang="el-GR" sz="10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25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P spid="486407" grpId="0"/>
      <p:bldP spid="4864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961043"/>
              </p:ext>
            </p:extLst>
          </p:nvPr>
        </p:nvGraphicFramePr>
        <p:xfrm>
          <a:off x="827088" y="2557185"/>
          <a:ext cx="7705352" cy="411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827088" y="1520825"/>
            <a:ext cx="7058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Class participation and attendance</a:t>
            </a:r>
            <a:endParaRPr lang="el-GR" altLang="el-GR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800" b="1" dirty="0">
                <a:solidFill>
                  <a:schemeClr val="tx2"/>
                </a:solidFill>
              </a:rPr>
              <a:t>Implementation of the </a:t>
            </a:r>
            <a:r>
              <a:rPr lang="en-US" altLang="el-GR" sz="2800" b="1" dirty="0" smtClean="0">
                <a:solidFill>
                  <a:schemeClr val="tx2"/>
                </a:solidFill>
              </a:rPr>
              <a:t>course</a:t>
            </a:r>
            <a:endParaRPr lang="en-US" altLang="el-GR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27088" y="1995766"/>
            <a:ext cx="6697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2913" indent="-442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26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89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464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03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08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18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(b) class composition   CE’s / Others   (66,5%</a:t>
            </a:r>
            <a:r>
              <a:rPr lang="en-US" altLang="en-US" sz="1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/</a:t>
            </a:r>
            <a:r>
              <a:rPr lang="en-US" altLang="en-US" sz="1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33,5%)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369622" y="2708920"/>
            <a:ext cx="2229991" cy="89206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1" dirty="0">
                <a:latin typeface="Arial" panose="020B0604020202020204" pitchFamily="34" charset="0"/>
              </a:rPr>
              <a:t>664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050" b="1" dirty="0" smtClean="0">
                <a:latin typeface="Arial" panose="020B0604020202020204" pitchFamily="34" charset="0"/>
              </a:rPr>
              <a:t>442 CEs </a:t>
            </a:r>
            <a:r>
              <a:rPr lang="en-US" altLang="el-GR" sz="1050" b="1" dirty="0">
                <a:latin typeface="Arial" panose="020B0604020202020204" pitchFamily="34" charset="0"/>
              </a:rPr>
              <a:t>- </a:t>
            </a:r>
            <a:r>
              <a:rPr lang="en-US" altLang="el-GR" sz="1050" b="1" dirty="0" smtClean="0">
                <a:latin typeface="Arial" panose="020B0604020202020204" pitchFamily="34" charset="0"/>
              </a:rPr>
              <a:t>222 Others</a:t>
            </a:r>
            <a:endParaRPr lang="el-GR" altLang="el-GR" sz="105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8363</TotalTime>
  <Words>762</Words>
  <Application>Microsoft Office PowerPoint</Application>
  <PresentationFormat>Προβολή στην οθόνη (4:3)</PresentationFormat>
  <Paragraphs>210</Paragraphs>
  <Slides>17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Segoe Print</vt:lpstr>
      <vt:lpstr>Tahoma</vt:lpstr>
      <vt:lpstr>Times New Roman</vt:lpstr>
      <vt:lpstr>Wingdings</vt:lpstr>
      <vt:lpstr>Blueprint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Ingeniorhojskolen Odense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Μεταπτυχιακών Σπουδών “Προστασία Περιβάλλοντος και Βιώσιμη Ανάπτυξη”</dc:title>
  <dc:creator>Perikles</dc:creator>
  <cp:lastModifiedBy>Perikles</cp:lastModifiedBy>
  <cp:revision>803</cp:revision>
  <dcterms:created xsi:type="dcterms:W3CDTF">2001-01-29T12:42:36Z</dcterms:created>
  <dcterms:modified xsi:type="dcterms:W3CDTF">2019-10-30T11:11:31Z</dcterms:modified>
</cp:coreProperties>
</file>